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-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258BD1-ED15-43FC-B579-99926A6FD88B}" type="datetimeFigureOut">
              <a:rPr lang="pl-PL" smtClean="0"/>
              <a:t>2016-11-17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6A1E0C-BE02-404A-BA45-507F75C024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9445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6A1E0C-BE02-404A-BA45-507F75C024A6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161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EEB-1C13-4A92-B95D-6AAFA7E9C166}" type="datetimeFigureOut">
              <a:rPr lang="pl-PL" smtClean="0"/>
              <a:t>2016-11-17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0B48-168A-4432-93A9-6EBFF3F974B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012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EEB-1C13-4A92-B95D-6AAFA7E9C166}" type="datetimeFigureOut">
              <a:rPr lang="pl-PL" smtClean="0"/>
              <a:t>2016-11-17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0B48-168A-4432-93A9-6EBFF3F974B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0583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EEB-1C13-4A92-B95D-6AAFA7E9C166}" type="datetimeFigureOut">
              <a:rPr lang="pl-PL" smtClean="0"/>
              <a:t>2016-11-17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0B48-168A-4432-93A9-6EBFF3F974BF}" type="slidenum">
              <a:rPr lang="pl-PL" smtClean="0"/>
              <a:t>‹#›</a:t>
            </a:fld>
            <a:endParaRPr lang="pl-P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0546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EEB-1C13-4A92-B95D-6AAFA7E9C166}" type="datetimeFigureOut">
              <a:rPr lang="pl-PL" smtClean="0"/>
              <a:t>2016-11-17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0B48-168A-4432-93A9-6EBFF3F974B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78972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EEB-1C13-4A92-B95D-6AAFA7E9C166}" type="datetimeFigureOut">
              <a:rPr lang="pl-PL" smtClean="0"/>
              <a:t>2016-11-17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0B48-168A-4432-93A9-6EBFF3F974BF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33987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EEB-1C13-4A92-B95D-6AAFA7E9C166}" type="datetimeFigureOut">
              <a:rPr lang="pl-PL" smtClean="0"/>
              <a:t>2016-11-17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0B48-168A-4432-93A9-6EBFF3F974B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5023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EEB-1C13-4A92-B95D-6AAFA7E9C166}" type="datetimeFigureOut">
              <a:rPr lang="pl-PL" smtClean="0"/>
              <a:t>2016-11-17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0B48-168A-4432-93A9-6EBFF3F974B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7999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EEB-1C13-4A92-B95D-6AAFA7E9C166}" type="datetimeFigureOut">
              <a:rPr lang="pl-PL" smtClean="0"/>
              <a:t>2016-11-17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0B48-168A-4432-93A9-6EBFF3F974B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0797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EEB-1C13-4A92-B95D-6AAFA7E9C166}" type="datetimeFigureOut">
              <a:rPr lang="pl-PL" smtClean="0"/>
              <a:t>2016-11-17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0B48-168A-4432-93A9-6EBFF3F974B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8487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EEB-1C13-4A92-B95D-6AAFA7E9C166}" type="datetimeFigureOut">
              <a:rPr lang="pl-PL" smtClean="0"/>
              <a:t>2016-11-17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0B48-168A-4432-93A9-6EBFF3F974B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1267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EEB-1C13-4A92-B95D-6AAFA7E9C166}" type="datetimeFigureOut">
              <a:rPr lang="pl-PL" smtClean="0"/>
              <a:t>2016-11-17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0B48-168A-4432-93A9-6EBFF3F974B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687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EEB-1C13-4A92-B95D-6AAFA7E9C166}" type="datetimeFigureOut">
              <a:rPr lang="pl-PL" smtClean="0"/>
              <a:t>2016-11-17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0B48-168A-4432-93A9-6EBFF3F974B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8635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EEB-1C13-4A92-B95D-6AAFA7E9C166}" type="datetimeFigureOut">
              <a:rPr lang="pl-PL" smtClean="0"/>
              <a:t>2016-11-17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0B48-168A-4432-93A9-6EBFF3F974B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2457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EEB-1C13-4A92-B95D-6AAFA7E9C166}" type="datetimeFigureOut">
              <a:rPr lang="pl-PL" smtClean="0"/>
              <a:t>2016-11-17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0B48-168A-4432-93A9-6EBFF3F974B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9353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EEB-1C13-4A92-B95D-6AAFA7E9C166}" type="datetimeFigureOut">
              <a:rPr lang="pl-PL" smtClean="0"/>
              <a:t>2016-11-17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0B48-168A-4432-93A9-6EBFF3F974B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7232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CFEEB-1C13-4A92-B95D-6AAFA7E9C166}" type="datetimeFigureOut">
              <a:rPr lang="pl-PL" smtClean="0"/>
              <a:t>2016-11-17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E0B48-168A-4432-93A9-6EBFF3F974B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5687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CFEEB-1C13-4A92-B95D-6AAFA7E9C166}" type="datetimeFigureOut">
              <a:rPr lang="pl-PL" smtClean="0"/>
              <a:t>2016-11-17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49E0B48-168A-4432-93A9-6EBFF3F974B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0973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tarnobrzeg.pl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b="1" dirty="0" smtClean="0"/>
              <a:t>Spotkanie informacyjne </a:t>
            </a:r>
            <a:br>
              <a:rPr lang="pl-PL" b="1" dirty="0" smtClean="0"/>
            </a:br>
            <a:r>
              <a:rPr lang="pl-PL" b="1" dirty="0" smtClean="0"/>
              <a:t>17.11.2016</a:t>
            </a:r>
            <a:endParaRPr lang="pl-PL" b="1" dirty="0"/>
          </a:p>
        </p:txBody>
      </p:sp>
      <p:pic>
        <p:nvPicPr>
          <p:cNvPr id="4" name="grafika1"/>
          <p:cNvPicPr/>
          <p:nvPr/>
        </p:nvPicPr>
        <p:blipFill>
          <a:blip r:embed="rId3">
            <a:lum bright="-50000"/>
            <a:alphaModFix/>
          </a:blip>
          <a:srcRect/>
          <a:stretch>
            <a:fillRect/>
          </a:stretch>
        </p:blipFill>
        <p:spPr>
          <a:xfrm>
            <a:off x="2349542" y="453081"/>
            <a:ext cx="7492915" cy="921676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5" name="pole tekstowe 4"/>
          <p:cNvSpPr txBox="1"/>
          <p:nvPr/>
        </p:nvSpPr>
        <p:spPr>
          <a:xfrm>
            <a:off x="3179805" y="5980670"/>
            <a:ext cx="4588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		Tarnobrzeg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0623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smtClean="0"/>
              <a:t>Gdzie szukać informacji </a:t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40491" y="1191311"/>
            <a:ext cx="10515600" cy="4351338"/>
          </a:xfrm>
        </p:spPr>
        <p:txBody>
          <a:bodyPr/>
          <a:lstStyle/>
          <a:p>
            <a:r>
              <a:rPr lang="pl-PL" dirty="0" smtClean="0"/>
              <a:t>Oficjalna strona miasta </a:t>
            </a:r>
            <a:r>
              <a:rPr lang="pl-PL" dirty="0" smtClean="0">
                <a:hlinkClick r:id="rId2"/>
              </a:rPr>
              <a:t>www.tarnobrzeg.pl</a:t>
            </a:r>
            <a:r>
              <a:rPr lang="pl-PL" dirty="0"/>
              <a:t>  </a:t>
            </a:r>
            <a:r>
              <a:rPr lang="pl-PL" dirty="0" smtClean="0"/>
              <a:t>w zakładce </a:t>
            </a:r>
            <a:r>
              <a:rPr lang="pl-PL" b="1" dirty="0" err="1" smtClean="0"/>
              <a:t>Mikroinstalacje</a:t>
            </a:r>
            <a:r>
              <a:rPr lang="pl-PL" b="1" dirty="0" smtClean="0"/>
              <a:t> OZE dla Twojego domu </a:t>
            </a:r>
          </a:p>
          <a:p>
            <a:r>
              <a:rPr lang="pl-PL" dirty="0" smtClean="0"/>
              <a:t>Biuro </a:t>
            </a:r>
            <a:r>
              <a:rPr lang="pl-PL" dirty="0"/>
              <a:t>Obsługi Interesanta na stanowisku nr 1 Sektor A sala nr 3.</a:t>
            </a:r>
            <a:endParaRPr lang="pl-PL" dirty="0" smtClean="0"/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94" y="2177943"/>
            <a:ext cx="10058400" cy="376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40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Deklaracje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2608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800" b="1" i="1" dirty="0" smtClean="0"/>
              <a:t>„Rozwój </a:t>
            </a:r>
            <a:r>
              <a:rPr lang="pl-PL" sz="2800" b="1" i="1" dirty="0"/>
              <a:t>instalacji OZE w podsektorze budownictwa mieszkaniowego indywidualnego na terenie miasta Tarnobrzega</a:t>
            </a:r>
            <a:r>
              <a:rPr lang="pl-PL" sz="2800" b="1" dirty="0"/>
              <a:t>”</a:t>
            </a:r>
            <a:endParaRPr lang="pl-PL" sz="2800" dirty="0"/>
          </a:p>
        </p:txBody>
      </p:sp>
      <p:pic>
        <p:nvPicPr>
          <p:cNvPr id="4" name="grafika1"/>
          <p:cNvPicPr/>
          <p:nvPr/>
        </p:nvPicPr>
        <p:blipFill>
          <a:blip r:embed="rId2">
            <a:lum bright="-50000"/>
            <a:alphaModFix/>
          </a:blip>
          <a:srcRect/>
          <a:stretch>
            <a:fillRect/>
          </a:stretch>
        </p:blipFill>
        <p:spPr>
          <a:xfrm>
            <a:off x="2349542" y="453081"/>
            <a:ext cx="7492915" cy="921676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57361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13486" y="927700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b="1" dirty="0" smtClean="0"/>
          </a:p>
          <a:p>
            <a:pPr marL="0" indent="0">
              <a:buNone/>
            </a:pPr>
            <a:endParaRPr lang="pl-PL" b="1" dirty="0" smtClean="0"/>
          </a:p>
          <a:p>
            <a:pPr marL="0" indent="0">
              <a:buNone/>
            </a:pPr>
            <a:endParaRPr lang="pl-PL" b="1" dirty="0"/>
          </a:p>
          <a:p>
            <a:pPr marL="0" indent="0">
              <a:buNone/>
            </a:pPr>
            <a:r>
              <a:rPr lang="pl-PL" b="1" dirty="0" smtClean="0"/>
              <a:t>Projekt realizowany będzie w  ramach działania 3.1 Rozwój OZE</a:t>
            </a:r>
            <a:endParaRPr lang="pl-PL" dirty="0" smtClean="0"/>
          </a:p>
          <a:p>
            <a:pPr marL="0" indent="0">
              <a:buNone/>
            </a:pPr>
            <a:r>
              <a:rPr lang="pl-PL" b="1" dirty="0" smtClean="0"/>
              <a:t>Regionalnego </a:t>
            </a:r>
            <a:r>
              <a:rPr lang="pl-PL" b="1" dirty="0"/>
              <a:t>Programu Operacyjnego Województwa Podkarpackiego na lata </a:t>
            </a:r>
            <a:r>
              <a:rPr lang="pl-PL" b="1" dirty="0" smtClean="0"/>
              <a:t>2014-2020</a:t>
            </a:r>
            <a:r>
              <a:rPr lang="pl-PL" b="1" dirty="0"/>
              <a:t> </a:t>
            </a:r>
            <a:endParaRPr lang="pl-PL" b="1" dirty="0" smtClean="0"/>
          </a:p>
          <a:p>
            <a:pPr marL="0" indent="0">
              <a:buNone/>
            </a:pPr>
            <a:endParaRPr lang="pl-PL" b="1" dirty="0"/>
          </a:p>
          <a:p>
            <a:r>
              <a:rPr lang="pl-PL" b="1" dirty="0" smtClean="0"/>
              <a:t>Poziom </a:t>
            </a:r>
            <a:r>
              <a:rPr lang="pl-PL" b="1" dirty="0"/>
              <a:t>dofinansowania: </a:t>
            </a:r>
            <a:r>
              <a:rPr lang="pl-PL" b="1" dirty="0" smtClean="0"/>
              <a:t>do 85% kwoty netto, podatek VAT jest niekwalifikowalny</a:t>
            </a:r>
            <a:endParaRPr lang="pl-PL" dirty="0"/>
          </a:p>
          <a:p>
            <a:r>
              <a:rPr lang="pl-PL" b="1" dirty="0"/>
              <a:t>Termin składania wniosku: luty 2017 r. </a:t>
            </a:r>
            <a:endParaRPr lang="pl-PL" dirty="0"/>
          </a:p>
          <a:p>
            <a:endParaRPr lang="pl-PL" dirty="0" smtClean="0"/>
          </a:p>
          <a:p>
            <a:r>
              <a:rPr lang="pl-PL" b="1" dirty="0" smtClean="0"/>
              <a:t>Zakres rzeczowy projektu obejmuje</a:t>
            </a:r>
            <a:r>
              <a:rPr lang="pl-PL" b="1" i="1" u="sng" dirty="0" smtClean="0"/>
              <a:t> zakup i montaż instalacji fotowoltaicznych. </a:t>
            </a:r>
          </a:p>
          <a:p>
            <a:endParaRPr lang="pl-PL" dirty="0"/>
          </a:p>
        </p:txBody>
      </p:sp>
      <p:pic>
        <p:nvPicPr>
          <p:cNvPr id="4" name="grafika1"/>
          <p:cNvPicPr/>
          <p:nvPr/>
        </p:nvPicPr>
        <p:blipFill>
          <a:blip r:embed="rId2">
            <a:lum bright="-50000"/>
            <a:alphaModFix/>
          </a:blip>
          <a:srcRect/>
          <a:stretch>
            <a:fillRect/>
          </a:stretch>
        </p:blipFill>
        <p:spPr>
          <a:xfrm>
            <a:off x="2349542" y="453081"/>
            <a:ext cx="7492915" cy="921676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272281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Łączna wartość mocy zainstalowanej w zakresie energii słonecznej do 2 </a:t>
            </a:r>
            <a:r>
              <a:rPr lang="pl-PL" dirty="0" err="1" smtClean="0"/>
              <a:t>Mwe</a:t>
            </a:r>
            <a:r>
              <a:rPr lang="pl-PL" dirty="0" smtClean="0"/>
              <a:t>/</a:t>
            </a:r>
            <a:r>
              <a:rPr lang="pl-PL" dirty="0" err="1" smtClean="0"/>
              <a:t>MWt</a:t>
            </a:r>
            <a:endParaRPr lang="pl-PL" dirty="0" smtClean="0"/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Po zainstalowaniu urządzeń muszą być one bezwzględnie eksploatowane, gdyż gmina będzie kontrolowana i rozliczana przez 5 lat po wykonaniu z efektów ekologicznych przedsięwzięcia. </a:t>
            </a:r>
            <a:endParaRPr lang="pl-PL" dirty="0"/>
          </a:p>
        </p:txBody>
      </p:sp>
      <p:pic>
        <p:nvPicPr>
          <p:cNvPr id="4" name="grafika1"/>
          <p:cNvPicPr/>
          <p:nvPr/>
        </p:nvPicPr>
        <p:blipFill>
          <a:blip r:embed="rId2">
            <a:lum bright="-50000"/>
            <a:alphaModFix/>
          </a:blip>
          <a:srcRect/>
          <a:stretch>
            <a:fillRect/>
          </a:stretch>
        </p:blipFill>
        <p:spPr>
          <a:xfrm>
            <a:off x="2349542" y="453081"/>
            <a:ext cx="7492915" cy="921676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3983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91978" y="2204701"/>
            <a:ext cx="10515600" cy="5897348"/>
          </a:xfrm>
        </p:spPr>
        <p:txBody>
          <a:bodyPr/>
          <a:lstStyle/>
          <a:p>
            <a:pPr marL="0" lvl="0" indent="0">
              <a:buNone/>
            </a:pPr>
            <a:r>
              <a:rPr lang="pl-PL" b="1" dirty="0" smtClean="0"/>
              <a:t>Warunkiem </a:t>
            </a:r>
            <a:r>
              <a:rPr lang="pl-PL" b="1" dirty="0"/>
              <a:t>wzięcia udziału w postępowaniu kwalifikacyjnym dotyczącym uczestnictwa </a:t>
            </a:r>
            <a:endParaRPr lang="pl-PL" b="1" dirty="0" smtClean="0"/>
          </a:p>
          <a:p>
            <a:pPr marL="0" lvl="0" indent="0">
              <a:buNone/>
            </a:pPr>
            <a:r>
              <a:rPr lang="pl-PL" b="1" dirty="0" smtClean="0"/>
              <a:t>w </a:t>
            </a:r>
            <a:r>
              <a:rPr lang="pl-PL" b="1" dirty="0"/>
              <a:t>projekcie jest spełnienie przez Wnioskodawcę przedstawionych poniżej wymagań: </a:t>
            </a:r>
            <a:endParaRPr lang="pl-PL" b="1" dirty="0" smtClean="0"/>
          </a:p>
          <a:p>
            <a:pPr marL="0" lvl="0" indent="0">
              <a:buNone/>
            </a:pPr>
            <a:endParaRPr lang="pl-PL" dirty="0"/>
          </a:p>
          <a:p>
            <a:pPr lvl="1"/>
            <a:r>
              <a:rPr lang="pl-PL" dirty="0"/>
              <a:t>lokalizacja budynku mieszkalnego objętego wnioskowaną instalacją - na terenie Gminy </a:t>
            </a:r>
            <a:r>
              <a:rPr lang="pl-PL" dirty="0" smtClean="0"/>
              <a:t>Tarnobrzeg,</a:t>
            </a:r>
            <a:endParaRPr lang="pl-PL" dirty="0"/>
          </a:p>
          <a:p>
            <a:pPr lvl="1"/>
            <a:r>
              <a:rPr lang="pl-PL" dirty="0"/>
              <a:t>brak zaległości wobec Gminy z tytułu podatków i opłat na dzień złożenia wniosku, </a:t>
            </a:r>
          </a:p>
          <a:p>
            <a:pPr lvl="1"/>
            <a:r>
              <a:rPr lang="pl-PL" dirty="0"/>
              <a:t>złożenie przez Wnioskodawcę wypełnionej ankiety i deklaracji dotyczącej instalacji paneli fotowoltaicznych w terminie </a:t>
            </a:r>
            <a:r>
              <a:rPr lang="pl-PL" dirty="0" smtClean="0"/>
              <a:t>określonym </a:t>
            </a:r>
            <a:r>
              <a:rPr lang="pl-PL" dirty="0"/>
              <a:t>w </a:t>
            </a:r>
            <a:r>
              <a:rPr lang="pl-PL" dirty="0" smtClean="0"/>
              <a:t>regulaminie,</a:t>
            </a:r>
            <a:endParaRPr lang="pl-PL" dirty="0"/>
          </a:p>
          <a:p>
            <a:pPr lvl="1"/>
            <a:r>
              <a:rPr lang="pl-PL" dirty="0"/>
              <a:t>uregulowany stan prawny nieruchomości, na której jest położony budynek </a:t>
            </a:r>
            <a:r>
              <a:rPr lang="pl-PL" dirty="0" smtClean="0"/>
              <a:t>mieszkalny,</a:t>
            </a:r>
            <a:endParaRPr lang="pl-PL" dirty="0"/>
          </a:p>
          <a:p>
            <a:pPr lvl="1"/>
            <a:r>
              <a:rPr lang="pl-PL" dirty="0" smtClean="0"/>
              <a:t>montaż instalacji będzie możliwy tylko na istniejących budynkach,</a:t>
            </a:r>
          </a:p>
          <a:p>
            <a:pPr lvl="1"/>
            <a:r>
              <a:rPr lang="pl-PL" dirty="0" smtClean="0"/>
              <a:t>w </a:t>
            </a:r>
            <a:r>
              <a:rPr lang="pl-PL" dirty="0" smtClean="0"/>
              <a:t>przypadku budynków nowobudowanych </a:t>
            </a:r>
            <a:r>
              <a:rPr lang="pl-PL" dirty="0" smtClean="0"/>
              <a:t>oświadczenie, </a:t>
            </a:r>
            <a:r>
              <a:rPr lang="pl-PL" dirty="0" smtClean="0"/>
              <a:t>że zostaną zamieszkałe do końca roku 2017 r. </a:t>
            </a:r>
            <a:endParaRPr lang="pl-PL" dirty="0"/>
          </a:p>
          <a:p>
            <a:pPr lvl="0"/>
            <a:endParaRPr lang="pl-PL" dirty="0"/>
          </a:p>
          <a:p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691978" y="1334530"/>
            <a:ext cx="104908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/>
              <a:t>Najważniejsze informacje </a:t>
            </a:r>
            <a:endParaRPr lang="pl-PL" sz="2800" b="1" dirty="0"/>
          </a:p>
        </p:txBody>
      </p:sp>
      <p:pic>
        <p:nvPicPr>
          <p:cNvPr id="5" name="grafika1"/>
          <p:cNvPicPr/>
          <p:nvPr/>
        </p:nvPicPr>
        <p:blipFill>
          <a:blip r:embed="rId2">
            <a:lum bright="-50000"/>
            <a:alphaModFix/>
          </a:blip>
          <a:srcRect/>
          <a:stretch>
            <a:fillRect/>
          </a:stretch>
        </p:blipFill>
        <p:spPr>
          <a:xfrm>
            <a:off x="2203320" y="65903"/>
            <a:ext cx="7492915" cy="921676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418527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pl-PL" b="1" dirty="0"/>
              <a:t>Ankietę wraz z deklaracją można składać: </a:t>
            </a:r>
            <a:endParaRPr lang="pl-PL" b="1" dirty="0" smtClean="0"/>
          </a:p>
          <a:p>
            <a:pPr marL="0" lvl="0" indent="0">
              <a:buNone/>
            </a:pPr>
            <a:endParaRPr lang="pl-PL" dirty="0"/>
          </a:p>
          <a:p>
            <a:pPr lvl="1"/>
            <a:r>
              <a:rPr lang="pl-PL" dirty="0"/>
              <a:t>od dnia </a:t>
            </a:r>
            <a:r>
              <a:rPr lang="pl-PL" dirty="0" smtClean="0"/>
              <a:t>22.11.2016 </a:t>
            </a:r>
            <a:r>
              <a:rPr lang="pl-PL" dirty="0"/>
              <a:t>r. do dnia </a:t>
            </a:r>
            <a:r>
              <a:rPr lang="pl-PL" dirty="0" smtClean="0"/>
              <a:t>06.12.2016 </a:t>
            </a:r>
            <a:r>
              <a:rPr lang="pl-PL" dirty="0"/>
              <a:t>r. w punkcie obsługi </a:t>
            </a:r>
            <a:r>
              <a:rPr lang="pl-PL" dirty="0" smtClean="0"/>
              <a:t>interesanta, </a:t>
            </a:r>
            <a:r>
              <a:rPr lang="pl-PL" dirty="0"/>
              <a:t>Urząd Miasta Tarnobrzega, w </a:t>
            </a:r>
            <a:r>
              <a:rPr lang="pl-PL" dirty="0" smtClean="0"/>
              <a:t>godzinach </a:t>
            </a:r>
            <a:r>
              <a:rPr lang="pl-PL" dirty="0"/>
              <a:t>od </a:t>
            </a:r>
            <a:r>
              <a:rPr lang="pl-PL" dirty="0" smtClean="0"/>
              <a:t>7:30- 15:30</a:t>
            </a:r>
            <a:r>
              <a:rPr lang="pl-PL" dirty="0"/>
              <a:t>.</a:t>
            </a:r>
          </a:p>
          <a:p>
            <a:pPr lvl="1"/>
            <a:r>
              <a:rPr lang="pl-PL" dirty="0"/>
              <a:t>od dnia </a:t>
            </a:r>
            <a:r>
              <a:rPr lang="pl-PL" dirty="0" smtClean="0"/>
              <a:t>23.11.2016 </a:t>
            </a:r>
            <a:r>
              <a:rPr lang="pl-PL" dirty="0"/>
              <a:t>r. do dnia </a:t>
            </a:r>
            <a:r>
              <a:rPr lang="pl-PL" dirty="0" smtClean="0"/>
              <a:t>07.12.2016 </a:t>
            </a:r>
            <a:r>
              <a:rPr lang="pl-PL" dirty="0"/>
              <a:t>r. za pośrednictwem operatora pocztowego na adres: Urząd Miasta Tarnobrzega, ul. Mickiewicza 7 , 39-400 Tarnobrzeg. Liczy się data wpływu dokumentów do Urzędu </a:t>
            </a:r>
            <a:r>
              <a:rPr lang="pl-PL" dirty="0" smtClean="0"/>
              <a:t>Miasta Tarnobrzega</a:t>
            </a:r>
            <a:br>
              <a:rPr lang="pl-PL" dirty="0" smtClean="0"/>
            </a:br>
            <a:r>
              <a:rPr lang="pl-PL" dirty="0" smtClean="0"/>
              <a:t>z dopiskiem „</a:t>
            </a:r>
            <a:r>
              <a:rPr lang="pl-PL" dirty="0" err="1" smtClean="0"/>
              <a:t>Mikroinstalacje</a:t>
            </a:r>
            <a:r>
              <a:rPr lang="pl-PL" dirty="0" smtClean="0"/>
              <a:t> </a:t>
            </a:r>
            <a:r>
              <a:rPr lang="pl-PL" dirty="0"/>
              <a:t>OZE w </a:t>
            </a:r>
            <a:r>
              <a:rPr lang="pl-PL" dirty="0" smtClean="0"/>
              <a:t>Gminie </a:t>
            </a:r>
            <a:r>
              <a:rPr lang="pl-PL" dirty="0"/>
              <a:t>Tarnobrzeg”.</a:t>
            </a:r>
          </a:p>
          <a:p>
            <a:endParaRPr lang="pl-PL" dirty="0"/>
          </a:p>
        </p:txBody>
      </p:sp>
      <p:pic>
        <p:nvPicPr>
          <p:cNvPr id="4" name="grafika1"/>
          <p:cNvPicPr/>
          <p:nvPr/>
        </p:nvPicPr>
        <p:blipFill>
          <a:blip r:embed="rId2">
            <a:lum bright="-50000"/>
            <a:alphaModFix/>
          </a:blip>
          <a:srcRect/>
          <a:stretch>
            <a:fillRect/>
          </a:stretch>
        </p:blipFill>
        <p:spPr>
          <a:xfrm>
            <a:off x="2349542" y="337751"/>
            <a:ext cx="7492915" cy="921676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218810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88773" y="359289"/>
            <a:ext cx="10515600" cy="5267153"/>
          </a:xfrm>
        </p:spPr>
        <p:txBody>
          <a:bodyPr>
            <a:normAutofit lnSpcReduction="10000"/>
          </a:bodyPr>
          <a:lstStyle/>
          <a:p>
            <a:endParaRPr lang="pl-PL" i="1" dirty="0" smtClean="0"/>
          </a:p>
          <a:p>
            <a:pPr marL="0" indent="0">
              <a:buNone/>
            </a:pPr>
            <a:endParaRPr lang="pl-PL" b="1" dirty="0" smtClean="0"/>
          </a:p>
          <a:p>
            <a:pPr marL="0" indent="0">
              <a:buNone/>
            </a:pPr>
            <a:r>
              <a:rPr lang="pl-PL" b="1" dirty="0" smtClean="0"/>
              <a:t>Wybór uczestników do projektu nastąpi według kolejności zgłoszeń tak,</a:t>
            </a:r>
          </a:p>
          <a:p>
            <a:pPr marL="0" indent="0">
              <a:buNone/>
            </a:pPr>
            <a:r>
              <a:rPr lang="pl-PL" b="1" dirty="0" smtClean="0"/>
              <a:t>aby łączna moc instalacji z OZE nie przekraczała 2MWe. </a:t>
            </a:r>
            <a:endParaRPr lang="pl-PL" i="1" dirty="0"/>
          </a:p>
          <a:p>
            <a:endParaRPr lang="pl-PL" i="1" dirty="0" smtClean="0"/>
          </a:p>
          <a:p>
            <a:pPr marL="0" indent="0">
              <a:buNone/>
            </a:pPr>
            <a:r>
              <a:rPr lang="pl-PL" i="1" dirty="0" smtClean="0"/>
              <a:t>UWAGA</a:t>
            </a:r>
            <a:endParaRPr lang="pl-PL" i="1" dirty="0"/>
          </a:p>
          <a:p>
            <a:pPr marL="0" indent="0">
              <a:buNone/>
            </a:pPr>
            <a:r>
              <a:rPr lang="pl-PL" i="1" dirty="0" smtClean="0"/>
              <a:t>Złożenie deklaracji </a:t>
            </a:r>
            <a:r>
              <a:rPr lang="pl-PL" i="1" dirty="0"/>
              <a:t>w pierwszej </a:t>
            </a:r>
            <a:r>
              <a:rPr lang="pl-PL" i="1" dirty="0" smtClean="0"/>
              <a:t>kolejności </a:t>
            </a:r>
            <a:r>
              <a:rPr lang="pl-PL" i="1" dirty="0"/>
              <a:t>nie oznacza, że Uczestnik zostanie zakwalifikowany do projektu. </a:t>
            </a:r>
            <a:r>
              <a:rPr lang="pl-PL" i="1" dirty="0" smtClean="0"/>
              <a:t>Deklaracja oraz ankieta musi </a:t>
            </a:r>
            <a:r>
              <a:rPr lang="pl-PL" i="1" dirty="0"/>
              <a:t>spełnić również wymogi określone </a:t>
            </a:r>
            <a:r>
              <a:rPr lang="pl-PL" i="1" dirty="0" smtClean="0"/>
              <a:t>w regulaminie</a:t>
            </a:r>
            <a:r>
              <a:rPr lang="pl-PL" i="1" dirty="0"/>
              <a:t>, a także </a:t>
            </a:r>
            <a:r>
              <a:rPr lang="pl-PL" i="1" dirty="0" smtClean="0"/>
              <a:t> kryteria </a:t>
            </a:r>
            <a:r>
              <a:rPr lang="pl-PL" i="1" dirty="0"/>
              <a:t>narzucone przez Urząd Marszałkowski, których ostateczna wersja zostanie opublikowana po ogłoszeniu konkursu</a:t>
            </a:r>
            <a:r>
              <a:rPr lang="pl-PL" dirty="0"/>
              <a:t>.</a:t>
            </a:r>
          </a:p>
          <a:p>
            <a:pPr marL="0" lvl="0" indent="0">
              <a:buNone/>
            </a:pPr>
            <a:endParaRPr lang="pl-PL" dirty="0" smtClean="0"/>
          </a:p>
          <a:p>
            <a:pPr marL="0" lvl="0" indent="0">
              <a:buNone/>
            </a:pPr>
            <a:r>
              <a:rPr lang="pl-PL" dirty="0" smtClean="0"/>
              <a:t>Gmina </a:t>
            </a:r>
            <a:r>
              <a:rPr lang="pl-PL" dirty="0"/>
              <a:t>przeprowadzi wizję lokalną </a:t>
            </a:r>
            <a:r>
              <a:rPr lang="pl-PL" dirty="0" smtClean="0"/>
              <a:t>dotyczącą możliwości </a:t>
            </a:r>
            <a:r>
              <a:rPr lang="pl-PL" dirty="0"/>
              <a:t>montażu </a:t>
            </a:r>
            <a:r>
              <a:rPr lang="pl-PL" dirty="0" smtClean="0"/>
              <a:t>instalacji.</a:t>
            </a:r>
            <a:endParaRPr lang="pl-PL" dirty="0"/>
          </a:p>
          <a:p>
            <a:pPr marL="0" lvl="0" indent="0">
              <a:buNone/>
            </a:pPr>
            <a:endParaRPr lang="pl-PL" dirty="0" smtClean="0"/>
          </a:p>
          <a:p>
            <a:pPr marL="0" lvl="0" indent="0">
              <a:buNone/>
            </a:pPr>
            <a:r>
              <a:rPr lang="pl-PL" dirty="0" smtClean="0"/>
              <a:t>W </a:t>
            </a:r>
            <a:r>
              <a:rPr lang="pl-PL" dirty="0"/>
              <a:t>przypadku braku technicznych możliwości wykonania instalacji fotowoltaicznej na wskazanym przez Wnioskodawcę budynku, Wnioskodawca zostanie wykluczony z udziału </a:t>
            </a:r>
            <a:r>
              <a:rPr lang="pl-PL" dirty="0" smtClean="0"/>
              <a:t>w </a:t>
            </a:r>
            <a:r>
              <a:rPr lang="pl-PL" dirty="0"/>
              <a:t>projekcie. </a:t>
            </a:r>
          </a:p>
          <a:p>
            <a:endParaRPr lang="pl-PL" dirty="0"/>
          </a:p>
        </p:txBody>
      </p:sp>
      <p:pic>
        <p:nvPicPr>
          <p:cNvPr id="5" name="grafika1"/>
          <p:cNvPicPr/>
          <p:nvPr/>
        </p:nvPicPr>
        <p:blipFill>
          <a:blip r:embed="rId2">
            <a:lum bright="-50000"/>
            <a:alphaModFix/>
          </a:blip>
          <a:srcRect/>
          <a:stretch>
            <a:fillRect/>
          </a:stretch>
        </p:blipFill>
        <p:spPr>
          <a:xfrm>
            <a:off x="2390731" y="57665"/>
            <a:ext cx="7492915" cy="921676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155075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45076" y="732687"/>
            <a:ext cx="10515600" cy="5534412"/>
          </a:xfrm>
        </p:spPr>
        <p:txBody>
          <a:bodyPr/>
          <a:lstStyle/>
          <a:p>
            <a:pPr marL="0" lvl="0" indent="0">
              <a:buNone/>
            </a:pPr>
            <a:endParaRPr lang="pl-PL" sz="2400" dirty="0" smtClean="0"/>
          </a:p>
          <a:p>
            <a:pPr marL="0" lvl="0" indent="0">
              <a:buNone/>
            </a:pPr>
            <a:endParaRPr lang="pl-PL" sz="2400" dirty="0"/>
          </a:p>
          <a:p>
            <a:pPr marL="0" lvl="0" indent="0">
              <a:buNone/>
            </a:pPr>
            <a:r>
              <a:rPr lang="pl-PL" sz="2400" dirty="0" smtClean="0"/>
              <a:t>W </a:t>
            </a:r>
            <a:r>
              <a:rPr lang="pl-PL" sz="2400" dirty="0"/>
              <a:t>trakcie realizacji projektu oraz w okresie trwałości tj. w ciągu 5 lat od zatwierdzenia końcowego wniosku o płatność, Uczestnik zobowiązuje się do:</a:t>
            </a:r>
          </a:p>
          <a:p>
            <a:pPr lvl="1"/>
            <a:r>
              <a:rPr lang="pl-PL" dirty="0"/>
              <a:t>wykorzystywania instalacji oraz jej efektów wyłącznie na potrzeby gospodarstwa domowego; </a:t>
            </a:r>
            <a:endParaRPr lang="pl-PL" sz="1600" dirty="0"/>
          </a:p>
          <a:p>
            <a:pPr lvl="1"/>
            <a:r>
              <a:rPr lang="pl-PL" dirty="0" smtClean="0"/>
              <a:t>właściwej </a:t>
            </a:r>
            <a:r>
              <a:rPr lang="pl-PL" dirty="0"/>
              <a:t>eksploatacji instalacji, tj. zgodnej z pierwotnym przeznaczeniem </a:t>
            </a:r>
            <a:br>
              <a:rPr lang="pl-PL" dirty="0"/>
            </a:br>
            <a:r>
              <a:rPr lang="pl-PL" dirty="0"/>
              <a:t>i parametrami technicznymi; </a:t>
            </a:r>
            <a:endParaRPr lang="pl-PL" sz="1600" dirty="0"/>
          </a:p>
          <a:p>
            <a:pPr lvl="1"/>
            <a:r>
              <a:rPr lang="pl-PL" dirty="0"/>
              <a:t>niedokonywania żadnych przeróbek i zmian w instalacji bez wiedzy i zgody Gminy Tarnobrzeg; </a:t>
            </a:r>
            <a:endParaRPr lang="pl-PL" sz="1600" dirty="0"/>
          </a:p>
          <a:p>
            <a:pPr lvl="1"/>
            <a:r>
              <a:rPr lang="pl-PL" dirty="0"/>
              <a:t> przeprowadzania za pośrednictwem Gminy przeglądów serwisowych zgodnie </a:t>
            </a:r>
            <a:br>
              <a:rPr lang="pl-PL" dirty="0"/>
            </a:br>
            <a:r>
              <a:rPr lang="pl-PL" dirty="0"/>
              <a:t>z warunkami określonymi w karcie gwarancyjnej, którą przekaże wykonawca. </a:t>
            </a:r>
            <a:endParaRPr lang="pl-PL" sz="1600" dirty="0"/>
          </a:p>
          <a:p>
            <a:endParaRPr lang="pl-PL" dirty="0"/>
          </a:p>
        </p:txBody>
      </p:sp>
      <p:pic>
        <p:nvPicPr>
          <p:cNvPr id="4" name="grafika1"/>
          <p:cNvPicPr/>
          <p:nvPr/>
        </p:nvPicPr>
        <p:blipFill>
          <a:blip r:embed="rId2">
            <a:lum bright="-50000"/>
            <a:alphaModFix/>
          </a:blip>
          <a:srcRect/>
          <a:stretch>
            <a:fillRect/>
          </a:stretch>
        </p:blipFill>
        <p:spPr>
          <a:xfrm>
            <a:off x="2283639" y="271849"/>
            <a:ext cx="7492915" cy="921676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108081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14632" y="1252151"/>
            <a:ext cx="10515600" cy="527080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l-PL" b="1" dirty="0"/>
              <a:t>Osoby składające komplet dokumentów zgłoszeniowych do projektu, deklarują pokrycie następujących kosztów: </a:t>
            </a:r>
            <a:endParaRPr lang="pl-PL" b="1" dirty="0" smtClean="0"/>
          </a:p>
          <a:p>
            <a:pPr marL="0" lvl="0" indent="0">
              <a:buNone/>
            </a:pPr>
            <a:endParaRPr lang="pl-PL" sz="1800" dirty="0"/>
          </a:p>
          <a:p>
            <a:pPr lvl="1"/>
            <a:r>
              <a:rPr lang="pl-PL" dirty="0" smtClean="0"/>
              <a:t>min.15 % </a:t>
            </a:r>
            <a:r>
              <a:rPr lang="pl-PL" dirty="0"/>
              <a:t>kosztów kwalifikowanych zakupu i montażu </a:t>
            </a:r>
            <a:r>
              <a:rPr lang="pl-PL" dirty="0" smtClean="0"/>
              <a:t>instalacji (netto); </a:t>
            </a:r>
          </a:p>
          <a:p>
            <a:pPr lvl="1"/>
            <a:r>
              <a:rPr lang="pl-PL" sz="1600" dirty="0" smtClean="0"/>
              <a:t>Koszt podatku Vat ponosi mieszkaniec </a:t>
            </a:r>
          </a:p>
          <a:p>
            <a:pPr lvl="1"/>
            <a:r>
              <a:rPr lang="pl-PL" dirty="0" smtClean="0"/>
              <a:t>O</a:t>
            </a:r>
            <a:r>
              <a:rPr lang="pl-PL" sz="1600" dirty="0" smtClean="0"/>
              <a:t>stateczna cena będzie zależała </a:t>
            </a:r>
            <a:r>
              <a:rPr lang="pl-PL" sz="1600" dirty="0" smtClean="0"/>
              <a:t>od instalacji </a:t>
            </a:r>
            <a:r>
              <a:rPr lang="pl-PL" sz="1600" dirty="0" smtClean="0"/>
              <a:t>i cen wybranego  w trybie przetargu Wykonawcy </a:t>
            </a:r>
          </a:p>
          <a:p>
            <a:pPr marL="457200" lvl="1" indent="0">
              <a:buNone/>
            </a:pPr>
            <a:r>
              <a:rPr lang="pl-PL" dirty="0"/>
              <a:t> </a:t>
            </a:r>
            <a:r>
              <a:rPr lang="pl-PL" dirty="0" smtClean="0"/>
              <a:t>  </a:t>
            </a:r>
            <a:r>
              <a:rPr lang="pl-PL" sz="1600" dirty="0" smtClean="0"/>
              <a:t>  instalacji.</a:t>
            </a:r>
            <a:endParaRPr lang="pl-PL" sz="1600" dirty="0"/>
          </a:p>
          <a:p>
            <a:pPr lvl="1"/>
            <a:r>
              <a:rPr lang="pl-PL" dirty="0" smtClean="0"/>
              <a:t>innych </a:t>
            </a:r>
            <a:r>
              <a:rPr lang="pl-PL" dirty="0"/>
              <a:t>niezbędnych kosztów nie objętych dofinansowaniem; </a:t>
            </a:r>
            <a:endParaRPr lang="pl-PL" sz="1600" dirty="0"/>
          </a:p>
          <a:p>
            <a:pPr lvl="1"/>
            <a:r>
              <a:rPr lang="pl-PL" dirty="0" smtClean="0"/>
              <a:t>kosztów </a:t>
            </a:r>
            <a:r>
              <a:rPr lang="pl-PL" dirty="0"/>
              <a:t>naprawy instalacji w przypadku, gdy uszkodzenie nie jest objęte gwarancją (np. uszkodzenie będące wynikiem nieprawidłowej eksploatacji</a:t>
            </a:r>
            <a:r>
              <a:rPr lang="pl-PL" dirty="0" smtClean="0"/>
              <a:t>);</a:t>
            </a:r>
            <a:endParaRPr lang="pl-PL" sz="1600" dirty="0"/>
          </a:p>
          <a:p>
            <a:pPr lvl="1"/>
            <a:r>
              <a:rPr lang="pl-PL" dirty="0" smtClean="0"/>
              <a:t>w </a:t>
            </a:r>
            <a:r>
              <a:rPr lang="pl-PL" dirty="0"/>
              <a:t>razie ich wystąpienia - dodatkowych kosztów niekwalifikowanych związanych z niestandardowymi warunkami, co zwiększy zużycie materiału lub konieczność dokonania modernizacji istniejących </a:t>
            </a:r>
            <a:r>
              <a:rPr lang="pl-PL" dirty="0" smtClean="0"/>
              <a:t>instalacji;</a:t>
            </a:r>
            <a:endParaRPr lang="pl-PL" sz="1600" dirty="0"/>
          </a:p>
        </p:txBody>
      </p:sp>
      <p:pic>
        <p:nvPicPr>
          <p:cNvPr id="4" name="grafika1"/>
          <p:cNvPicPr/>
          <p:nvPr/>
        </p:nvPicPr>
        <p:blipFill>
          <a:blip r:embed="rId2">
            <a:lum bright="-50000"/>
            <a:alphaModFix/>
          </a:blip>
          <a:srcRect/>
          <a:stretch>
            <a:fillRect/>
          </a:stretch>
        </p:blipFill>
        <p:spPr>
          <a:xfrm>
            <a:off x="2382494" y="82378"/>
            <a:ext cx="7492915" cy="724930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274018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465</TotalTime>
  <Words>506</Words>
  <Application>Microsoft Office PowerPoint</Application>
  <PresentationFormat>Panoramiczny</PresentationFormat>
  <Paragraphs>62</Paragraphs>
  <Slides>11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6" baseType="lpstr">
      <vt:lpstr>Arial</vt:lpstr>
      <vt:lpstr>Calibri</vt:lpstr>
      <vt:lpstr>Trebuchet MS</vt:lpstr>
      <vt:lpstr>Wingdings 3</vt:lpstr>
      <vt:lpstr>Faseta</vt:lpstr>
      <vt:lpstr>Spotkanie informacyjne  17.11.2016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Gdzie szukać informacji  </vt:lpstr>
      <vt:lpstr>Deklaracje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Spotkanie informacyjne  17.11.2016</dc:title>
  <dc:creator>E.Zając</dc:creator>
  <cp:lastModifiedBy>E.Zając</cp:lastModifiedBy>
  <cp:revision>13</cp:revision>
  <dcterms:created xsi:type="dcterms:W3CDTF">2016-11-16T06:55:31Z</dcterms:created>
  <dcterms:modified xsi:type="dcterms:W3CDTF">2016-11-17T12:50:31Z</dcterms:modified>
</cp:coreProperties>
</file>